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1" r:id="rId6"/>
  </p:sldMasterIdLst>
  <p:sldIdLst>
    <p:sldId id="263" r:id="rId7"/>
    <p:sldId id="280" r:id="rId8"/>
    <p:sldId id="281" r:id="rId9"/>
    <p:sldId id="282" r:id="rId10"/>
    <p:sldId id="264" r:id="rId11"/>
    <p:sldId id="268" r:id="rId12"/>
    <p:sldId id="283" r:id="rId13"/>
    <p:sldId id="274" r:id="rId14"/>
    <p:sldId id="279" r:id="rId15"/>
    <p:sldId id="271" r:id="rId16"/>
    <p:sldId id="275" r:id="rId17"/>
    <p:sldId id="278" r:id="rId18"/>
    <p:sldId id="272" r:id="rId19"/>
    <p:sldId id="284" r:id="rId20"/>
    <p:sldId id="267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04" autoAdjust="0"/>
  </p:normalViewPr>
  <p:slideViewPr>
    <p:cSldViewPr showGuides="1">
      <p:cViewPr varScale="1">
        <p:scale>
          <a:sx n="76" d="100"/>
          <a:sy n="76" d="100"/>
        </p:scale>
        <p:origin x="-11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smtClean="0"/>
              <a:t>Fare clic per inserire </a:t>
            </a:r>
          </a:p>
          <a:p>
            <a:pPr lvl="0"/>
            <a:r>
              <a:rPr lang="it-IT" dirty="0" smtClean="0"/>
              <a:t>il titolo della presentazione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smtClean="0"/>
              <a:t>Nome Cognome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smtClean="0"/>
              <a:t>Dipartimento/Struttura </a:t>
            </a:r>
            <a:r>
              <a:rPr lang="it-IT" dirty="0" err="1" smtClean="0"/>
              <a:t>xxxxxx</a:t>
            </a:r>
            <a:r>
              <a:rPr lang="it-IT" dirty="0" smtClean="0"/>
              <a:t> </a:t>
            </a:r>
            <a:r>
              <a:rPr lang="it-IT" dirty="0" err="1" smtClean="0"/>
              <a:t>xxxxxxxxxxxx</a:t>
            </a:r>
            <a:r>
              <a:rPr lang="it-IT" dirty="0" smtClean="0"/>
              <a:t> </a:t>
            </a:r>
            <a:r>
              <a:rPr lang="it-IT" dirty="0" err="1" smtClean="0"/>
              <a:t>xxxxxxxx</a:t>
            </a:r>
            <a:r>
              <a:rPr lang="it-IT" dirty="0" smtClean="0"/>
              <a:t> </a:t>
            </a:r>
            <a:r>
              <a:rPr lang="it-IT" dirty="0" err="1" smtClean="0"/>
              <a:t>xxxxx</a:t>
            </a:r>
            <a:r>
              <a:rPr lang="it-IT" dirty="0" smtClean="0"/>
              <a:t> </a:t>
            </a:r>
            <a:r>
              <a:rPr lang="it-IT" dirty="0" err="1" smtClean="0"/>
              <a:t>xxxxxxxxxxxxxxxxxxx</a:t>
            </a:r>
            <a:r>
              <a:rPr lang="it-IT" dirty="0" smtClean="0"/>
              <a:t> </a:t>
            </a:r>
            <a:r>
              <a:rPr lang="it-IT" dirty="0" err="1" smtClean="0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smtClean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 smtClean="0"/>
              <a:t>Fare clic per modificare il punto elenco uno</a:t>
            </a:r>
          </a:p>
          <a:p>
            <a:pPr lvl="1"/>
            <a:r>
              <a:rPr lang="it-IT" dirty="0" smtClean="0"/>
              <a:t>Fare clic per modificare il punto elenco due</a:t>
            </a:r>
          </a:p>
          <a:p>
            <a:pPr lvl="1"/>
            <a:r>
              <a:rPr lang="it-IT" dirty="0" smtClean="0"/>
              <a:t>Fare clic per modificare il punto elenco tre</a:t>
            </a:r>
          </a:p>
          <a:p>
            <a:pPr lvl="1"/>
            <a:r>
              <a:rPr lang="it-IT" dirty="0" smtClean="0"/>
              <a:t>Fare clic per modificare il punto elenco quattro</a:t>
            </a:r>
            <a:endParaRPr lang="it-IT" dirty="0"/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smtClean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smtClean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smtClean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smtClean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smtClean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Fare clic sull’icona per inserire un’immagine</a:t>
            </a:r>
            <a:endParaRPr lang="it-IT" dirty="0"/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smtClean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01638" y="419100"/>
            <a:ext cx="8334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69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38" y="1880902"/>
            <a:ext cx="8329612" cy="4567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gray">
          <a:xfrm>
            <a:off x="401638" y="923925"/>
            <a:ext cx="8334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04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8249C2-AD55-440C-8ED1-51A3A3AC0E23}" type="slidenum">
              <a:rPr lang="it-IT" altLang="en-US" smtClean="0"/>
              <a:pPr/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2808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smtClean="0"/>
              <a:t>Nome Cognome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smtClean="0"/>
              <a:t>Struttura</a:t>
            </a:r>
            <a:endParaRPr lang="it-IT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smtClean="0"/>
              <a:t>nome.cognome@unibo.it</a:t>
            </a:r>
          </a:p>
          <a:p>
            <a:pPr lvl="0"/>
            <a:r>
              <a:rPr lang="it-IT" dirty="0" smtClean="0"/>
              <a:t>051 20 99982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1.tif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3" r:id="rId5"/>
    <p:sldLayoutId id="2147483674" r:id="rId6"/>
    <p:sldLayoutId id="214748367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www.unibo.it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Precision </a:t>
            </a:r>
            <a:r>
              <a:rPr lang="it-IT" dirty="0" err="1"/>
              <a:t>farming</a:t>
            </a:r>
            <a:r>
              <a:rPr lang="it-IT" dirty="0"/>
              <a:t> in the </a:t>
            </a:r>
            <a:r>
              <a:rPr lang="it-IT" dirty="0" err="1"/>
              <a:t>framework</a:t>
            </a:r>
            <a:r>
              <a:rPr lang="it-IT" dirty="0"/>
              <a:t> of </a:t>
            </a:r>
            <a:r>
              <a:rPr lang="it-IT" dirty="0" err="1"/>
              <a:t>urban</a:t>
            </a:r>
            <a:r>
              <a:rPr lang="it-IT" dirty="0"/>
              <a:t> </a:t>
            </a:r>
            <a:r>
              <a:rPr lang="it-IT" dirty="0" err="1" smtClean="0"/>
              <a:t>agriculture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Valda Rondelli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 err="1" smtClean="0"/>
              <a:t>Department</a:t>
            </a:r>
            <a:r>
              <a:rPr lang="it-IT" dirty="0" smtClean="0"/>
              <a:t> of </a:t>
            </a:r>
            <a:r>
              <a:rPr lang="it-IT" dirty="0" err="1"/>
              <a:t>A</a:t>
            </a:r>
            <a:r>
              <a:rPr lang="it-IT" dirty="0" err="1" smtClean="0"/>
              <a:t>gricutlural</a:t>
            </a:r>
            <a:r>
              <a:rPr lang="it-IT" dirty="0" smtClean="0"/>
              <a:t>  and </a:t>
            </a:r>
            <a:r>
              <a:rPr lang="it-IT" dirty="0" err="1" smtClean="0"/>
              <a:t>Food</a:t>
            </a:r>
            <a:r>
              <a:rPr lang="it-IT" dirty="0" smtClean="0"/>
              <a:t> </a:t>
            </a:r>
            <a:r>
              <a:rPr lang="it-IT" dirty="0" err="1" smtClean="0"/>
              <a:t>Sciences</a:t>
            </a:r>
            <a:r>
              <a:rPr lang="it-IT" dirty="0" smtClean="0"/>
              <a:t> - DISTAL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1842802" cy="18428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7667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Optical </a:t>
            </a:r>
            <a:r>
              <a:rPr lang="it-IT" sz="24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sensors</a:t>
            </a:r>
            <a:r>
              <a:rPr lang="it-IT" sz="24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to monitor the </a:t>
            </a:r>
            <a:r>
              <a:rPr lang="it-IT" sz="24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health</a:t>
            </a:r>
            <a:r>
              <a:rPr lang="it-IT" sz="24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and </a:t>
            </a:r>
            <a:r>
              <a:rPr lang="it-IT" sz="24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nutritional</a:t>
            </a:r>
            <a:r>
              <a:rPr lang="it-IT" sz="24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status of a </a:t>
            </a:r>
            <a:r>
              <a:rPr lang="it-IT" sz="24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crop</a:t>
            </a:r>
            <a:r>
              <a:rPr lang="it-IT" sz="24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</a:t>
            </a:r>
            <a:r>
              <a:rPr lang="it-IT" sz="24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at</a:t>
            </a:r>
            <a:r>
              <a:rPr lang="it-IT" sz="24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</a:t>
            </a:r>
            <a:r>
              <a:rPr lang="it-IT" sz="24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plant</a:t>
            </a:r>
            <a:r>
              <a:rPr lang="it-IT" sz="24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</a:t>
            </a:r>
            <a:r>
              <a:rPr lang="it-IT" sz="24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level</a:t>
            </a:r>
            <a:endParaRPr lang="it-IT" sz="2400" b="1" dirty="0">
              <a:solidFill>
                <a:srgbClr val="BD2B0B"/>
              </a:solidFill>
              <a:latin typeface="Century Gothic"/>
              <a:cs typeface="Century Gothic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628800"/>
            <a:ext cx="828092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>
                <a:latin typeface="Century Gothic"/>
                <a:cs typeface="Century Gothic"/>
              </a:rPr>
              <a:t>Plant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measurements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represent</a:t>
            </a:r>
            <a:r>
              <a:rPr lang="it-IT" dirty="0" smtClean="0">
                <a:latin typeface="Century Gothic"/>
                <a:cs typeface="Century Gothic"/>
              </a:rPr>
              <a:t> a </a:t>
            </a:r>
            <a:r>
              <a:rPr lang="it-IT" dirty="0" err="1" smtClean="0">
                <a:latin typeface="Century Gothic"/>
                <a:cs typeface="Century Gothic"/>
              </a:rPr>
              <a:t>promising</a:t>
            </a:r>
            <a:r>
              <a:rPr lang="it-IT" dirty="0" smtClean="0">
                <a:latin typeface="Century Gothic"/>
                <a:cs typeface="Century Gothic"/>
              </a:rPr>
              <a:t> way for </a:t>
            </a:r>
            <a:r>
              <a:rPr lang="it-IT" dirty="0" err="1" smtClean="0">
                <a:latin typeface="Century Gothic"/>
                <a:cs typeface="Century Gothic"/>
              </a:rPr>
              <a:t>monitoring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crop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fertilizer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requirement</a:t>
            </a:r>
            <a:r>
              <a:rPr lang="it-IT" dirty="0" smtClean="0">
                <a:latin typeface="Century Gothic"/>
                <a:cs typeface="Century Gothic"/>
              </a:rPr>
              <a:t> and/or </a:t>
            </a:r>
            <a:r>
              <a:rPr lang="it-IT" dirty="0" err="1" smtClean="0">
                <a:latin typeface="Century Gothic"/>
                <a:cs typeface="Century Gothic"/>
              </a:rPr>
              <a:t>crop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protection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needs</a:t>
            </a:r>
            <a:r>
              <a:rPr lang="it-IT" dirty="0" smtClean="0">
                <a:latin typeface="Century Gothic"/>
                <a:cs typeface="Century Gothic"/>
              </a:rPr>
              <a:t> in the </a:t>
            </a:r>
            <a:r>
              <a:rPr lang="it-IT" dirty="0" err="1" smtClean="0">
                <a:latin typeface="Century Gothic"/>
                <a:cs typeface="Century Gothic"/>
              </a:rPr>
              <a:t>growing</a:t>
            </a:r>
            <a:r>
              <a:rPr lang="it-IT" dirty="0" smtClean="0">
                <a:latin typeface="Century Gothic"/>
                <a:cs typeface="Century Gothic"/>
              </a:rPr>
              <a:t> season.  Non-</a:t>
            </a:r>
            <a:r>
              <a:rPr lang="it-IT" dirty="0" err="1" smtClean="0">
                <a:latin typeface="Century Gothic"/>
                <a:cs typeface="Century Gothic"/>
              </a:rPr>
              <a:t>contact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sensors</a:t>
            </a:r>
            <a:r>
              <a:rPr lang="it-IT" dirty="0" smtClean="0">
                <a:latin typeface="Century Gothic"/>
                <a:cs typeface="Century Gothic"/>
              </a:rPr>
              <a:t>.</a:t>
            </a:r>
          </a:p>
          <a:p>
            <a:pPr algn="just"/>
            <a:endParaRPr lang="it-IT" dirty="0">
              <a:latin typeface="Century Gothic"/>
              <a:cs typeface="Century Gothic"/>
            </a:endParaRPr>
          </a:p>
          <a:p>
            <a:pPr algn="just"/>
            <a:r>
              <a:rPr lang="it-IT" dirty="0" err="1" smtClean="0">
                <a:latin typeface="Century Gothic"/>
                <a:cs typeface="Century Gothic"/>
              </a:rPr>
              <a:t>Measurements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should</a:t>
            </a:r>
            <a:r>
              <a:rPr lang="it-IT" dirty="0" smtClean="0">
                <a:latin typeface="Century Gothic"/>
                <a:cs typeface="Century Gothic"/>
              </a:rPr>
              <a:t> be precise, </a:t>
            </a:r>
            <a:r>
              <a:rPr lang="it-IT" dirty="0" err="1" smtClean="0">
                <a:latin typeface="Century Gothic"/>
                <a:cs typeface="Century Gothic"/>
              </a:rPr>
              <a:t>quick</a:t>
            </a:r>
            <a:r>
              <a:rPr lang="it-IT" dirty="0" smtClean="0">
                <a:latin typeface="Century Gothic"/>
                <a:cs typeface="Century Gothic"/>
              </a:rPr>
              <a:t> and </a:t>
            </a:r>
            <a:r>
              <a:rPr lang="it-IT" dirty="0" err="1" smtClean="0">
                <a:latin typeface="Century Gothic"/>
                <a:cs typeface="Century Gothic"/>
              </a:rPr>
              <a:t>possibly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inexpensive</a:t>
            </a:r>
            <a:r>
              <a:rPr lang="it-IT" dirty="0" smtClean="0">
                <a:latin typeface="Century Gothic"/>
                <a:cs typeface="Century Gothic"/>
              </a:rPr>
              <a:t>.</a:t>
            </a:r>
          </a:p>
          <a:p>
            <a:pPr algn="just"/>
            <a:endParaRPr lang="it-IT" dirty="0">
              <a:latin typeface="Century Gothic"/>
              <a:cs typeface="Century Gothic"/>
            </a:endParaRPr>
          </a:p>
          <a:p>
            <a:pPr algn="just"/>
            <a:r>
              <a:rPr lang="it-IT" dirty="0" smtClean="0">
                <a:latin typeface="Century Gothic"/>
                <a:cs typeface="Century Gothic"/>
              </a:rPr>
              <a:t>Optical </a:t>
            </a:r>
            <a:r>
              <a:rPr lang="it-IT" dirty="0" err="1" smtClean="0">
                <a:latin typeface="Century Gothic"/>
                <a:cs typeface="Century Gothic"/>
              </a:rPr>
              <a:t>sensors</a:t>
            </a:r>
            <a:r>
              <a:rPr lang="it-IT" dirty="0" smtClean="0">
                <a:latin typeface="Century Gothic"/>
                <a:cs typeface="Century Gothic"/>
              </a:rPr>
              <a:t> and </a:t>
            </a:r>
            <a:r>
              <a:rPr lang="it-IT" dirty="0" err="1" smtClean="0">
                <a:latin typeface="Century Gothic"/>
                <a:cs typeface="Century Gothic"/>
              </a:rPr>
              <a:t>cameras</a:t>
            </a:r>
            <a:r>
              <a:rPr lang="it-IT" dirty="0" smtClean="0">
                <a:latin typeface="Century Gothic"/>
                <a:cs typeface="Century Gothic"/>
              </a:rPr>
              <a:t> are </a:t>
            </a:r>
            <a:r>
              <a:rPr lang="it-IT" dirty="0" err="1" smtClean="0">
                <a:latin typeface="Century Gothic"/>
                <a:cs typeface="Century Gothic"/>
              </a:rPr>
              <a:t>used</a:t>
            </a:r>
            <a:r>
              <a:rPr lang="it-IT" dirty="0" smtClean="0">
                <a:latin typeface="Century Gothic"/>
                <a:cs typeface="Century Gothic"/>
              </a:rPr>
              <a:t> for </a:t>
            </a:r>
            <a:r>
              <a:rPr lang="it-IT" dirty="0" err="1" smtClean="0">
                <a:latin typeface="Century Gothic"/>
                <a:cs typeface="Century Gothic"/>
              </a:rPr>
              <a:t>example</a:t>
            </a:r>
            <a:r>
              <a:rPr lang="it-IT" dirty="0" smtClean="0">
                <a:latin typeface="Century Gothic"/>
                <a:cs typeface="Century Gothic"/>
              </a:rPr>
              <a:t> to </a:t>
            </a:r>
            <a:r>
              <a:rPr lang="it-IT" dirty="0" err="1" smtClean="0">
                <a:latin typeface="Century Gothic"/>
                <a:cs typeface="Century Gothic"/>
              </a:rPr>
              <a:t>assess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plant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greenness</a:t>
            </a:r>
            <a:r>
              <a:rPr lang="it-IT" dirty="0" smtClean="0">
                <a:latin typeface="Century Gothic"/>
                <a:cs typeface="Century Gothic"/>
              </a:rPr>
              <a:t>, </a:t>
            </a:r>
            <a:r>
              <a:rPr lang="it-IT" dirty="0" err="1" smtClean="0">
                <a:latin typeface="Century Gothic"/>
                <a:cs typeface="Century Gothic"/>
              </a:rPr>
              <a:t>as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correlated</a:t>
            </a:r>
            <a:r>
              <a:rPr lang="it-IT" dirty="0" smtClean="0">
                <a:latin typeface="Century Gothic"/>
                <a:cs typeface="Century Gothic"/>
              </a:rPr>
              <a:t> to the </a:t>
            </a:r>
            <a:r>
              <a:rPr lang="it-IT" dirty="0" err="1" smtClean="0">
                <a:latin typeface="Century Gothic"/>
                <a:cs typeface="Century Gothic"/>
              </a:rPr>
              <a:t>nitrogen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content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smtClean="0">
                <a:latin typeface="Century Gothic"/>
                <a:cs typeface="Century Gothic"/>
              </a:rPr>
              <a:t>in the </a:t>
            </a:r>
            <a:r>
              <a:rPr lang="it-IT" dirty="0" err="1" smtClean="0">
                <a:latin typeface="Century Gothic"/>
                <a:cs typeface="Century Gothic"/>
              </a:rPr>
              <a:t>plant</a:t>
            </a:r>
            <a:r>
              <a:rPr lang="it-IT" dirty="0" smtClean="0">
                <a:latin typeface="Century Gothic"/>
                <a:cs typeface="Century Gothic"/>
              </a:rPr>
              <a:t>. </a:t>
            </a:r>
            <a:r>
              <a:rPr lang="it-IT" dirty="0" err="1" smtClean="0">
                <a:latin typeface="Century Gothic"/>
                <a:cs typeface="Century Gothic"/>
              </a:rPr>
              <a:t>Hand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held</a:t>
            </a:r>
            <a:r>
              <a:rPr lang="it-IT" dirty="0" smtClean="0">
                <a:latin typeface="Century Gothic"/>
                <a:cs typeface="Century Gothic"/>
              </a:rPr>
              <a:t> and </a:t>
            </a:r>
            <a:r>
              <a:rPr lang="it-IT" dirty="0" err="1" smtClean="0">
                <a:latin typeface="Century Gothic"/>
                <a:cs typeface="Century Gothic"/>
              </a:rPr>
              <a:t>portable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optical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instruments</a:t>
            </a:r>
            <a:r>
              <a:rPr lang="it-IT" dirty="0" smtClean="0">
                <a:latin typeface="Century Gothic"/>
                <a:cs typeface="Century Gothic"/>
              </a:rPr>
              <a:t> are </a:t>
            </a:r>
            <a:r>
              <a:rPr lang="it-IT" dirty="0" err="1" smtClean="0">
                <a:latin typeface="Century Gothic"/>
                <a:cs typeface="Century Gothic"/>
              </a:rPr>
              <a:t>used</a:t>
            </a:r>
            <a:r>
              <a:rPr lang="it-IT" dirty="0" smtClean="0">
                <a:latin typeface="Century Gothic"/>
                <a:cs typeface="Century Gothic"/>
              </a:rPr>
              <a:t> to </a:t>
            </a:r>
            <a:r>
              <a:rPr lang="it-IT" dirty="0" err="1" smtClean="0">
                <a:latin typeface="Century Gothic"/>
                <a:cs typeface="Century Gothic"/>
              </a:rPr>
              <a:t>sense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at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individual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leaf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level</a:t>
            </a:r>
            <a:r>
              <a:rPr lang="it-IT" dirty="0">
                <a:latin typeface="Century Gothic"/>
                <a:cs typeface="Century Gothic"/>
              </a:rPr>
              <a:t> </a:t>
            </a:r>
            <a:r>
              <a:rPr lang="it-IT" dirty="0" smtClean="0">
                <a:latin typeface="Century Gothic"/>
                <a:cs typeface="Century Gothic"/>
              </a:rPr>
              <a:t>and </a:t>
            </a:r>
            <a:r>
              <a:rPr lang="it-IT" dirty="0" err="1" smtClean="0">
                <a:latin typeface="Century Gothic"/>
                <a:cs typeface="Century Gothic"/>
              </a:rPr>
              <a:t>at</a:t>
            </a:r>
            <a:r>
              <a:rPr lang="it-IT" dirty="0" smtClean="0">
                <a:latin typeface="Century Gothic"/>
                <a:cs typeface="Century Gothic"/>
              </a:rPr>
              <a:t> the </a:t>
            </a:r>
            <a:r>
              <a:rPr lang="it-IT" dirty="0" err="1" smtClean="0">
                <a:latin typeface="Century Gothic"/>
                <a:cs typeface="Century Gothic"/>
              </a:rPr>
              <a:t>whole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plant</a:t>
            </a:r>
            <a:r>
              <a:rPr lang="it-IT" dirty="0" smtClean="0">
                <a:latin typeface="Century Gothic"/>
                <a:cs typeface="Century Gothic"/>
              </a:rPr>
              <a:t>/</a:t>
            </a:r>
            <a:r>
              <a:rPr lang="it-IT" dirty="0" err="1" smtClean="0">
                <a:latin typeface="Century Gothic"/>
                <a:cs typeface="Century Gothic"/>
              </a:rPr>
              <a:t>canopy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level</a:t>
            </a:r>
            <a:r>
              <a:rPr lang="it-IT" dirty="0" smtClean="0">
                <a:latin typeface="Century Gothic"/>
                <a:cs typeface="Century Gothic"/>
              </a:rPr>
              <a:t>; </a:t>
            </a:r>
            <a:r>
              <a:rPr lang="it-IT" dirty="0" err="1" smtClean="0">
                <a:latin typeface="Century Gothic"/>
                <a:cs typeface="Century Gothic"/>
              </a:rPr>
              <a:t>optical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sensors</a:t>
            </a:r>
            <a:r>
              <a:rPr lang="it-IT" dirty="0" smtClean="0">
                <a:latin typeface="Century Gothic"/>
                <a:cs typeface="Century Gothic"/>
              </a:rPr>
              <a:t> on </a:t>
            </a:r>
            <a:r>
              <a:rPr lang="it-IT" dirty="0" err="1" smtClean="0">
                <a:latin typeface="Century Gothic"/>
                <a:cs typeface="Century Gothic"/>
              </a:rPr>
              <a:t>satellites</a:t>
            </a:r>
            <a:r>
              <a:rPr lang="it-IT" dirty="0" smtClean="0">
                <a:latin typeface="Century Gothic"/>
                <a:cs typeface="Century Gothic"/>
              </a:rPr>
              <a:t> and </a:t>
            </a:r>
            <a:r>
              <a:rPr lang="it-IT" dirty="0" err="1" smtClean="0">
                <a:latin typeface="Century Gothic"/>
                <a:cs typeface="Century Gothic"/>
              </a:rPr>
              <a:t>aircraft</a:t>
            </a:r>
            <a:r>
              <a:rPr lang="it-IT" dirty="0" smtClean="0">
                <a:latin typeface="Century Gothic"/>
                <a:cs typeface="Century Gothic"/>
              </a:rPr>
              <a:t>, </a:t>
            </a:r>
            <a:r>
              <a:rPr lang="it-IT" dirty="0" err="1" smtClean="0">
                <a:latin typeface="Century Gothic"/>
                <a:cs typeface="Century Gothic"/>
              </a:rPr>
              <a:t>helicopter</a:t>
            </a:r>
            <a:r>
              <a:rPr lang="it-IT" dirty="0" smtClean="0">
                <a:latin typeface="Century Gothic"/>
                <a:cs typeface="Century Gothic"/>
              </a:rPr>
              <a:t>, </a:t>
            </a:r>
            <a:r>
              <a:rPr lang="it-IT" dirty="0" err="1" smtClean="0">
                <a:latin typeface="Century Gothic"/>
                <a:cs typeface="Century Gothic"/>
              </a:rPr>
              <a:t>drones</a:t>
            </a:r>
            <a:r>
              <a:rPr lang="it-IT" dirty="0" smtClean="0">
                <a:latin typeface="Century Gothic"/>
                <a:cs typeface="Century Gothic"/>
              </a:rPr>
              <a:t> are for </a:t>
            </a:r>
            <a:r>
              <a:rPr lang="it-IT" dirty="0" err="1" smtClean="0">
                <a:latin typeface="Century Gothic"/>
                <a:cs typeface="Century Gothic"/>
              </a:rPr>
              <a:t>measurements</a:t>
            </a:r>
            <a:r>
              <a:rPr lang="it-IT" dirty="0" smtClean="0">
                <a:latin typeface="Century Gothic"/>
                <a:cs typeface="Century Gothic"/>
              </a:rPr>
              <a:t> of </a:t>
            </a:r>
            <a:r>
              <a:rPr lang="it-IT" dirty="0" err="1" smtClean="0">
                <a:latin typeface="Century Gothic"/>
                <a:cs typeface="Century Gothic"/>
              </a:rPr>
              <a:t>greater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areas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as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fields</a:t>
            </a:r>
            <a:r>
              <a:rPr lang="it-IT" dirty="0" smtClean="0">
                <a:latin typeface="Century Gothic"/>
                <a:cs typeface="Century Gothic"/>
              </a:rPr>
              <a:t>, </a:t>
            </a:r>
            <a:r>
              <a:rPr lang="it-IT" dirty="0" err="1" smtClean="0">
                <a:latin typeface="Century Gothic"/>
                <a:cs typeface="Century Gothic"/>
              </a:rPr>
              <a:t>farms</a:t>
            </a:r>
            <a:r>
              <a:rPr lang="it-IT" dirty="0" smtClean="0">
                <a:latin typeface="Century Gothic"/>
                <a:cs typeface="Century Gothic"/>
              </a:rPr>
              <a:t> or </a:t>
            </a:r>
            <a:r>
              <a:rPr lang="it-IT" dirty="0" err="1" smtClean="0">
                <a:latin typeface="Century Gothic"/>
                <a:cs typeface="Century Gothic"/>
              </a:rPr>
              <a:t>regions</a:t>
            </a:r>
            <a:r>
              <a:rPr lang="it-IT" dirty="0" smtClean="0">
                <a:latin typeface="Century Gothic"/>
                <a:cs typeface="Century Gothic"/>
              </a:rPr>
              <a:t>. </a:t>
            </a:r>
          </a:p>
          <a:p>
            <a:pPr algn="just"/>
            <a:r>
              <a:rPr lang="it-IT" dirty="0" err="1" smtClean="0">
                <a:latin typeface="Century Gothic"/>
                <a:cs typeface="Century Gothic"/>
              </a:rPr>
              <a:t>These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sensors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allow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smtClean="0">
                <a:latin typeface="Century Gothic"/>
                <a:cs typeface="Century Gothic"/>
              </a:rPr>
              <a:t>for the </a:t>
            </a:r>
            <a:r>
              <a:rPr lang="it-IT" dirty="0" err="1" smtClean="0">
                <a:latin typeface="Century Gothic"/>
                <a:cs typeface="Century Gothic"/>
              </a:rPr>
              <a:t>definition</a:t>
            </a:r>
            <a:r>
              <a:rPr lang="it-IT" dirty="0" smtClean="0">
                <a:latin typeface="Century Gothic"/>
                <a:cs typeface="Century Gothic"/>
              </a:rPr>
              <a:t> of </a:t>
            </a:r>
            <a:r>
              <a:rPr lang="it-IT" dirty="0" err="1" smtClean="0">
                <a:latin typeface="Century Gothic"/>
                <a:cs typeface="Century Gothic"/>
              </a:rPr>
              <a:t>vegetation</a:t>
            </a:r>
            <a:r>
              <a:rPr lang="it-IT" dirty="0" smtClean="0">
                <a:latin typeface="Century Gothic"/>
                <a:cs typeface="Century Gothic"/>
              </a:rPr>
              <a:t> </a:t>
            </a:r>
            <a:r>
              <a:rPr lang="it-IT" dirty="0" err="1" smtClean="0">
                <a:latin typeface="Century Gothic"/>
                <a:cs typeface="Century Gothic"/>
              </a:rPr>
              <a:t>indexes</a:t>
            </a:r>
            <a:r>
              <a:rPr lang="it-IT" dirty="0" smtClean="0">
                <a:latin typeface="Century Gothic"/>
                <a:cs typeface="Century Gothic"/>
              </a:rPr>
              <a:t> and 3D </a:t>
            </a:r>
            <a:r>
              <a:rPr lang="it-IT" dirty="0" err="1" smtClean="0">
                <a:latin typeface="Century Gothic"/>
                <a:cs typeface="Century Gothic"/>
              </a:rPr>
              <a:t>geometry</a:t>
            </a:r>
            <a:r>
              <a:rPr lang="it-IT" dirty="0" smtClean="0">
                <a:latin typeface="Century Gothic"/>
                <a:cs typeface="Century Gothic"/>
              </a:rPr>
              <a:t> of the </a:t>
            </a:r>
            <a:r>
              <a:rPr lang="it-IT" dirty="0" err="1" smtClean="0">
                <a:latin typeface="Century Gothic"/>
                <a:cs typeface="Century Gothic"/>
              </a:rPr>
              <a:t>canopy</a:t>
            </a:r>
            <a:r>
              <a:rPr lang="it-IT" dirty="0" smtClean="0">
                <a:latin typeface="Century Gothic"/>
                <a:cs typeface="Century Gothic"/>
              </a:rPr>
              <a:t>.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05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err="1" smtClean="0">
                <a:solidFill>
                  <a:srgbClr val="800000"/>
                </a:solidFill>
                <a:latin typeface="Century Gothic"/>
                <a:cs typeface="Century Gothic"/>
              </a:rPr>
              <a:t>Aerial</a:t>
            </a:r>
            <a:r>
              <a:rPr lang="it-IT" sz="24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r>
              <a:rPr lang="it-IT" sz="2400" b="1" dirty="0" err="1" smtClean="0">
                <a:solidFill>
                  <a:srgbClr val="800000"/>
                </a:solidFill>
                <a:latin typeface="Century Gothic"/>
                <a:cs typeface="Century Gothic"/>
              </a:rPr>
              <a:t>imagery</a:t>
            </a:r>
            <a:r>
              <a:rPr lang="it-IT" sz="24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 by </a:t>
            </a:r>
            <a:r>
              <a:rPr lang="it-IT" sz="2400" b="1" dirty="0" err="1" smtClean="0">
                <a:solidFill>
                  <a:srgbClr val="800000"/>
                </a:solidFill>
                <a:latin typeface="Century Gothic"/>
                <a:cs typeface="Century Gothic"/>
              </a:rPr>
              <a:t>using</a:t>
            </a:r>
            <a:r>
              <a:rPr lang="it-IT" sz="24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 a drone </a:t>
            </a:r>
            <a:r>
              <a:rPr lang="it-IT" sz="2400" b="1" dirty="0" err="1" smtClean="0">
                <a:solidFill>
                  <a:srgbClr val="800000"/>
                </a:solidFill>
                <a:latin typeface="Century Gothic"/>
                <a:cs typeface="Century Gothic"/>
              </a:rPr>
              <a:t>mounted</a:t>
            </a:r>
            <a:r>
              <a:rPr lang="it-IT" sz="24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 with a </a:t>
            </a:r>
            <a:r>
              <a:rPr lang="it-IT" sz="2400" b="1" dirty="0" err="1" smtClean="0">
                <a:solidFill>
                  <a:srgbClr val="800000"/>
                </a:solidFill>
                <a:latin typeface="Century Gothic"/>
                <a:cs typeface="Century Gothic"/>
              </a:rPr>
              <a:t>digital</a:t>
            </a:r>
            <a:r>
              <a:rPr lang="it-IT" sz="24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 camera </a:t>
            </a:r>
            <a:endParaRPr lang="it-IT" sz="2400" b="1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5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3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800000"/>
                </a:solidFill>
                <a:latin typeface="Constantia"/>
                <a:cs typeface="Constantia"/>
              </a:rPr>
              <a:t>O</a:t>
            </a:r>
            <a:r>
              <a:rPr lang="it-IT" sz="3200" b="1" dirty="0" smtClean="0">
                <a:solidFill>
                  <a:srgbClr val="800000"/>
                </a:solidFill>
                <a:latin typeface="Constantia"/>
                <a:cs typeface="Constantia"/>
              </a:rPr>
              <a:t>ptical </a:t>
            </a:r>
            <a:r>
              <a:rPr lang="it-IT" sz="3200" b="1" dirty="0" err="1" smtClean="0">
                <a:solidFill>
                  <a:srgbClr val="800000"/>
                </a:solidFill>
                <a:latin typeface="Constantia"/>
                <a:cs typeface="Constantia"/>
              </a:rPr>
              <a:t>tools</a:t>
            </a:r>
            <a:r>
              <a:rPr lang="it-IT" sz="3200" b="1" dirty="0" smtClean="0">
                <a:solidFill>
                  <a:srgbClr val="800000"/>
                </a:solidFill>
                <a:latin typeface="Constantia"/>
                <a:cs typeface="Constantia"/>
              </a:rPr>
              <a:t> from </a:t>
            </a:r>
            <a:r>
              <a:rPr lang="it-IT" sz="3200" b="1" dirty="0" err="1" smtClean="0">
                <a:solidFill>
                  <a:srgbClr val="800000"/>
                </a:solidFill>
                <a:latin typeface="Constantia"/>
                <a:cs typeface="Constantia"/>
              </a:rPr>
              <a:t>ground</a:t>
            </a:r>
            <a:r>
              <a:rPr lang="it-IT" sz="3200" b="1" dirty="0" smtClean="0">
                <a:solidFill>
                  <a:srgbClr val="800000"/>
                </a:solidFill>
                <a:latin typeface="Constantia"/>
                <a:cs typeface="Constantia"/>
              </a:rPr>
              <a:t> </a:t>
            </a:r>
            <a:r>
              <a:rPr lang="it-IT" sz="3200" b="1" dirty="0" err="1" smtClean="0">
                <a:solidFill>
                  <a:srgbClr val="800000"/>
                </a:solidFill>
                <a:latin typeface="Constantia"/>
                <a:cs typeface="Constantia"/>
              </a:rPr>
              <a:t>level</a:t>
            </a:r>
            <a:r>
              <a:rPr lang="it-IT" sz="3200" b="1" dirty="0" smtClean="0">
                <a:solidFill>
                  <a:srgbClr val="800000"/>
                </a:solidFill>
                <a:latin typeface="Constantia"/>
                <a:cs typeface="Constantia"/>
              </a:rPr>
              <a:t> </a:t>
            </a:r>
            <a:endParaRPr lang="it-IT" sz="32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365104"/>
            <a:ext cx="3810000" cy="18923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365104"/>
            <a:ext cx="4538833" cy="190944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211960" y="29249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NTech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lang="en-GB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GreenSeeker</a:t>
            </a:r>
            <a:endParaRPr lang="en-GB" i="1" dirty="0" smtClean="0">
              <a:solidFill>
                <a:schemeClr val="tx1">
                  <a:lumMod val="50000"/>
                  <a:lumOff val="50000"/>
                </a:schemeClr>
              </a:solidFill>
              <a:latin typeface="Constantia"/>
              <a:cs typeface="Constantia"/>
            </a:endParaRP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To measure the leaf 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chlorophill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 content to deduce nitrogen concentration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•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Constantia"/>
              <a:cs typeface="Constantia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37170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7F7F7F"/>
                </a:solidFill>
                <a:latin typeface="Constantia"/>
                <a:cs typeface="Constantia"/>
              </a:rPr>
              <a:t>Green </a:t>
            </a:r>
            <a:r>
              <a:rPr lang="it-IT" i="1" dirty="0" err="1" smtClean="0">
                <a:solidFill>
                  <a:srgbClr val="7F7F7F"/>
                </a:solidFill>
                <a:latin typeface="Constantia"/>
                <a:cs typeface="Constantia"/>
              </a:rPr>
              <a:t>seeker</a:t>
            </a:r>
            <a:r>
              <a:rPr lang="it-IT" i="1" dirty="0" smtClean="0">
                <a:solidFill>
                  <a:srgbClr val="7F7F7F"/>
                </a:solidFill>
                <a:latin typeface="Constantia"/>
                <a:cs typeface="Constantia"/>
              </a:rPr>
              <a:t> </a:t>
            </a:r>
            <a:r>
              <a:rPr lang="it-IT" i="1" dirty="0" err="1" smtClean="0">
                <a:solidFill>
                  <a:srgbClr val="7F7F7F"/>
                </a:solidFill>
                <a:latin typeface="Constantia"/>
                <a:cs typeface="Constantia"/>
              </a:rPr>
              <a:t>Trimble</a:t>
            </a:r>
            <a:r>
              <a:rPr lang="it-IT" i="1" dirty="0" smtClean="0">
                <a:solidFill>
                  <a:srgbClr val="7F7F7F"/>
                </a:solidFill>
                <a:latin typeface="Constantia"/>
                <a:cs typeface="Constantia"/>
              </a:rPr>
              <a:t> </a:t>
            </a:r>
            <a:endParaRPr lang="it-IT" i="1" dirty="0">
              <a:solidFill>
                <a:srgbClr val="7F7F7F"/>
              </a:solidFill>
              <a:latin typeface="Constantia"/>
              <a:cs typeface="Constantia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132856"/>
            <a:ext cx="3263900" cy="14986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053264" y="6350169"/>
            <a:ext cx="206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 smtClean="0">
                <a:solidFill>
                  <a:srgbClr val="7F7F7F"/>
                </a:solidFill>
                <a:latin typeface="Constantia"/>
                <a:cs typeface="Constantia"/>
              </a:rPr>
              <a:t>Ugelli applicano il fertilizzante nell’area in precedenza campionata</a:t>
            </a:r>
            <a:endParaRPr lang="it-IT" sz="900" dirty="0">
              <a:solidFill>
                <a:srgbClr val="7F7F7F"/>
              </a:solidFill>
              <a:latin typeface="Constantia"/>
              <a:cs typeface="Constantia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1196752"/>
            <a:ext cx="1943730" cy="167615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3528" y="836712"/>
            <a:ext cx="525658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Mapping plant conditions with sensors that measure the reflected 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wavelenghts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from plants or soil to measure several properties (vegetation indexes)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024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727" y="1312333"/>
            <a:ext cx="9144000" cy="5607967"/>
            <a:chOff x="23750" y="1250037"/>
            <a:chExt cx="9144000" cy="560796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50" y="1312337"/>
              <a:ext cx="9144000" cy="5545667"/>
            </a:xfrm>
            <a:prstGeom prst="rect">
              <a:avLst/>
            </a:prstGeom>
            <a:ln>
              <a:solidFill>
                <a:srgbClr val="002347"/>
              </a:solidFill>
            </a:ln>
          </p:spPr>
        </p:pic>
        <p:pic>
          <p:nvPicPr>
            <p:cNvPr id="51" name="Picture 50" descr="Trimble-circle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6327" y="1387791"/>
              <a:ext cx="1042270" cy="1086221"/>
            </a:xfrm>
            <a:prstGeom prst="rect">
              <a:avLst/>
            </a:prstGeom>
          </p:spPr>
        </p:pic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4032075" y="1729841"/>
              <a:ext cx="889243" cy="371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Calibri"/>
                  <a:cs typeface="Calibri"/>
                </a:rPr>
                <a:t>Remote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Calibri"/>
                  <a:cs typeface="Calibri"/>
                </a:rPr>
                <a:t>Imagery</a:t>
              </a:r>
            </a:p>
          </p:txBody>
        </p:sp>
        <p:cxnSp>
          <p:nvCxnSpPr>
            <p:cNvPr id="57" name="Straight Arrow Connector 56"/>
            <p:cNvCxnSpPr>
              <a:cxnSpLocks noChangeShapeType="1"/>
            </p:cNvCxnSpPr>
            <p:nvPr/>
          </p:nvCxnSpPr>
          <p:spPr bwMode="auto">
            <a:xfrm flipV="1">
              <a:off x="1861095" y="3942212"/>
              <a:ext cx="1026243" cy="407341"/>
            </a:xfrm>
            <a:prstGeom prst="straightConnector1">
              <a:avLst/>
            </a:prstGeom>
            <a:noFill/>
            <a:ln w="19050" cmpd="sng">
              <a:solidFill>
                <a:schemeClr val="bg1">
                  <a:lumMod val="85000"/>
                </a:schemeClr>
              </a:solidFill>
              <a:prstDash val="sysDot"/>
              <a:round/>
              <a:headEnd type="triangle" w="sm" len="sm"/>
              <a:tailEnd type="triangle" w="sm" len="sm"/>
            </a:ln>
            <a:effectLst>
              <a:outerShdw blurRad="50800" dist="127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Arrow Connector 57"/>
            <p:cNvCxnSpPr>
              <a:cxnSpLocks noChangeShapeType="1"/>
            </p:cNvCxnSpPr>
            <p:nvPr/>
          </p:nvCxnSpPr>
          <p:spPr bwMode="auto">
            <a:xfrm flipV="1">
              <a:off x="1758652" y="2222500"/>
              <a:ext cx="2453515" cy="1993386"/>
            </a:xfrm>
            <a:prstGeom prst="straightConnector1">
              <a:avLst/>
            </a:prstGeom>
            <a:noFill/>
            <a:ln w="19050" cmpd="sng">
              <a:solidFill>
                <a:schemeClr val="bg1">
                  <a:lumMod val="85000"/>
                </a:schemeClr>
              </a:solidFill>
              <a:prstDash val="sysDot"/>
              <a:round/>
              <a:headEnd type="triangle" w="sm" len="sm"/>
              <a:tailEnd type="triangle" w="sm" len="sm"/>
            </a:ln>
            <a:effectLst>
              <a:outerShdw blurRad="50800" dist="127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9" name="Picture 5" descr="GS.jpe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48453" y="3581901"/>
              <a:ext cx="430122" cy="35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 descr="Trimble-Diagram-clou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654" y="4077928"/>
              <a:ext cx="1537586" cy="748737"/>
            </a:xfrm>
            <a:prstGeom prst="rect">
              <a:avLst/>
            </a:prstGeom>
          </p:spPr>
        </p:pic>
        <p:pic>
          <p:nvPicPr>
            <p:cNvPr id="67" name="Picture 66" descr="Trimble-circle-0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2169" y="5771779"/>
              <a:ext cx="1042270" cy="1086221"/>
            </a:xfrm>
            <a:prstGeom prst="rect">
              <a:avLst/>
            </a:prstGeom>
          </p:spPr>
        </p:pic>
        <p:pic>
          <p:nvPicPr>
            <p:cNvPr id="69" name="Picture 68" descr="Trimble-circle-0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4613" y="1250037"/>
              <a:ext cx="1042270" cy="1086221"/>
            </a:xfrm>
            <a:prstGeom prst="rect">
              <a:avLst/>
            </a:prstGeom>
          </p:spPr>
        </p:pic>
        <p:pic>
          <p:nvPicPr>
            <p:cNvPr id="71" name="Picture 70" descr="Trimble-circle-0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5455" y="2604961"/>
              <a:ext cx="1042270" cy="1086221"/>
            </a:xfrm>
            <a:prstGeom prst="rect">
              <a:avLst/>
            </a:prstGeom>
          </p:spPr>
        </p:pic>
        <p:sp>
          <p:nvSpPr>
            <p:cNvPr id="74" name="TextBox 37"/>
            <p:cNvSpPr txBox="1">
              <a:spLocks noChangeArrowheads="1"/>
            </p:cNvSpPr>
            <p:nvPr/>
          </p:nvSpPr>
          <p:spPr bwMode="auto">
            <a:xfrm>
              <a:off x="5921123" y="1594295"/>
              <a:ext cx="1195407" cy="371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000" b="0" dirty="0" smtClean="0">
                  <a:solidFill>
                    <a:schemeClr val="bg1"/>
                  </a:solidFill>
                  <a:latin typeface="Calibri"/>
                  <a:ea typeface="MS PGothic" charset="0"/>
                  <a:cs typeface="Calibri"/>
                </a:rPr>
                <a:t>Global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000" b="0" dirty="0" smtClean="0">
                  <a:solidFill>
                    <a:schemeClr val="bg1"/>
                  </a:solidFill>
                  <a:latin typeface="Calibri"/>
                  <a:ea typeface="MS PGothic" charset="0"/>
                  <a:cs typeface="Calibri"/>
                </a:rPr>
                <a:t>Positioning</a:t>
              </a:r>
              <a:endParaRPr lang="en-US" sz="1000" b="0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endParaRPr>
            </a:p>
          </p:txBody>
        </p:sp>
        <p:sp>
          <p:nvSpPr>
            <p:cNvPr id="77" name="TextBox 22"/>
            <p:cNvSpPr txBox="1">
              <a:spLocks noChangeArrowheads="1"/>
            </p:cNvSpPr>
            <p:nvPr/>
          </p:nvSpPr>
          <p:spPr bwMode="auto">
            <a:xfrm>
              <a:off x="5738927" y="6131845"/>
              <a:ext cx="791449" cy="371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Calibri"/>
                  <a:cs typeface="Calibri"/>
                </a:rPr>
                <a:t>Mobile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Calibri"/>
                  <a:cs typeface="Calibri"/>
                </a:rPr>
                <a:t>Office</a:t>
              </a:r>
            </a:p>
          </p:txBody>
        </p:sp>
        <p:sp>
          <p:nvSpPr>
            <p:cNvPr id="78" name="TextBox 22"/>
            <p:cNvSpPr txBox="1">
              <a:spLocks noChangeArrowheads="1"/>
            </p:cNvSpPr>
            <p:nvPr/>
          </p:nvSpPr>
          <p:spPr bwMode="auto">
            <a:xfrm>
              <a:off x="3409012" y="2944324"/>
              <a:ext cx="889243" cy="371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Calibri"/>
                  <a:cs typeface="Calibri"/>
                </a:rPr>
                <a:t>Smart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Calibri"/>
                  <a:cs typeface="Calibri"/>
                </a:rPr>
                <a:t>Sprayers</a:t>
              </a:r>
            </a:p>
          </p:txBody>
        </p:sp>
        <p:sp>
          <p:nvSpPr>
            <p:cNvPr id="82" name="TextBox 22"/>
            <p:cNvSpPr txBox="1">
              <a:spLocks noChangeArrowheads="1"/>
            </p:cNvSpPr>
            <p:nvPr/>
          </p:nvSpPr>
          <p:spPr bwMode="auto">
            <a:xfrm>
              <a:off x="460663" y="4340817"/>
              <a:ext cx="1170180" cy="399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defRPr/>
              </a:pPr>
              <a:r>
                <a:rPr lang="en-US" sz="1100" dirty="0" smtClean="0">
                  <a:solidFill>
                    <a:srgbClr val="15C2FF"/>
                  </a:solidFill>
                  <a:latin typeface="Calibri"/>
                  <a:cs typeface="Calibri"/>
                </a:rPr>
                <a:t>Full Farm</a:t>
              </a:r>
            </a:p>
            <a:p>
              <a:pPr algn="r" eaLnBrk="1" hangingPunct="1">
                <a:lnSpc>
                  <a:spcPct val="90000"/>
                </a:lnSpc>
                <a:defRPr/>
              </a:pPr>
              <a:r>
                <a:rPr lang="en-US" sz="1100" dirty="0">
                  <a:solidFill>
                    <a:srgbClr val="15C2FF"/>
                  </a:solidFill>
                  <a:latin typeface="Calibri"/>
                  <a:cs typeface="Calibri"/>
                </a:rPr>
                <a:t>Management</a:t>
              </a:r>
              <a:endParaRPr lang="en-US" sz="1100" dirty="0" smtClean="0">
                <a:solidFill>
                  <a:srgbClr val="15C2FF"/>
                </a:solidFill>
                <a:latin typeface="Calibri"/>
                <a:cs typeface="Calibri"/>
              </a:endParaRPr>
            </a:p>
          </p:txBody>
        </p:sp>
        <p:pic>
          <p:nvPicPr>
            <p:cNvPr id="85" name="Picture 84" descr="Trimble-icon-truck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8646" y="5903013"/>
              <a:ext cx="601196" cy="446048"/>
            </a:xfrm>
            <a:prstGeom prst="rect">
              <a:avLst/>
            </a:prstGeom>
          </p:spPr>
        </p:pic>
        <p:pic>
          <p:nvPicPr>
            <p:cNvPr id="86" name="Picture 85" descr="Trimble-icon-dron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9274" y="1773846"/>
              <a:ext cx="1074657" cy="619003"/>
            </a:xfrm>
            <a:prstGeom prst="rect">
              <a:avLst/>
            </a:prstGeom>
          </p:spPr>
        </p:pic>
        <p:pic>
          <p:nvPicPr>
            <p:cNvPr id="87" name="Picture 86" descr="Trimble_icon_satellite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9490" y="1344021"/>
              <a:ext cx="866666" cy="677956"/>
            </a:xfrm>
            <a:prstGeom prst="rect">
              <a:avLst/>
            </a:prstGeom>
          </p:spPr>
        </p:pic>
        <p:pic>
          <p:nvPicPr>
            <p:cNvPr id="88" name="Picture 87" descr="Trimble-icon-dude-standing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4402" y="6036706"/>
              <a:ext cx="251959" cy="329485"/>
            </a:xfrm>
            <a:prstGeom prst="rect">
              <a:avLst/>
            </a:prstGeom>
          </p:spPr>
        </p:pic>
        <p:pic>
          <p:nvPicPr>
            <p:cNvPr id="89" name="Picture 88" descr="Trimble-icon-dude-walking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5248" y="5430689"/>
              <a:ext cx="413987" cy="475318"/>
            </a:xfrm>
            <a:prstGeom prst="rect">
              <a:avLst/>
            </a:prstGeom>
          </p:spPr>
        </p:pic>
      </p:grpSp>
      <p:pic>
        <p:nvPicPr>
          <p:cNvPr id="39" name="Picture 38" descr="Trimble-circle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40" y="5342270"/>
            <a:ext cx="1042270" cy="1086221"/>
          </a:xfrm>
          <a:prstGeom prst="rect">
            <a:avLst/>
          </a:prstGeom>
        </p:spPr>
      </p:pic>
      <p:sp>
        <p:nvSpPr>
          <p:cNvPr id="38" name="TextBox 22"/>
          <p:cNvSpPr txBox="1">
            <a:spLocks noChangeArrowheads="1"/>
          </p:cNvSpPr>
          <p:nvPr/>
        </p:nvSpPr>
        <p:spPr bwMode="auto">
          <a:xfrm>
            <a:off x="795288" y="5699431"/>
            <a:ext cx="933041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Mobile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Applications</a:t>
            </a:r>
          </a:p>
        </p:txBody>
      </p:sp>
      <p:pic>
        <p:nvPicPr>
          <p:cNvPr id="40" name="Picture 39" descr="Trimble-circle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590" y="5470805"/>
            <a:ext cx="1042270" cy="1086221"/>
          </a:xfrm>
          <a:prstGeom prst="rect">
            <a:avLst/>
          </a:prstGeom>
        </p:spPr>
      </p:pic>
      <p:sp>
        <p:nvSpPr>
          <p:cNvPr id="41" name="TextBox 22"/>
          <p:cNvSpPr txBox="1">
            <a:spLocks noChangeArrowheads="1"/>
          </p:cNvSpPr>
          <p:nvPr/>
        </p:nvSpPr>
        <p:spPr bwMode="auto">
          <a:xfrm>
            <a:off x="3934429" y="5827968"/>
            <a:ext cx="906232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Logistics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Tracking</a:t>
            </a:r>
          </a:p>
        </p:txBody>
      </p:sp>
      <p:pic>
        <p:nvPicPr>
          <p:cNvPr id="42" name="Picture 41" descr="Trimble-circle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659" y="4514596"/>
            <a:ext cx="1042270" cy="1086221"/>
          </a:xfrm>
          <a:prstGeom prst="rect">
            <a:avLst/>
          </a:prstGeom>
        </p:spPr>
      </p:pic>
      <p:pic>
        <p:nvPicPr>
          <p:cNvPr id="43" name="Picture 42" descr="Trimble-circle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613" y="2838404"/>
            <a:ext cx="1042270" cy="1086221"/>
          </a:xfrm>
          <a:prstGeom prst="rect">
            <a:avLst/>
          </a:prstGeom>
        </p:spPr>
      </p:pic>
      <p:pic>
        <p:nvPicPr>
          <p:cNvPr id="44" name="Picture 43" descr="Trimble-circle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181" y="5476985"/>
            <a:ext cx="1042270" cy="1086221"/>
          </a:xfrm>
          <a:prstGeom prst="rect">
            <a:avLst/>
          </a:prstGeom>
        </p:spPr>
      </p:pic>
      <p:sp>
        <p:nvSpPr>
          <p:cNvPr id="45" name="TextBox 22"/>
          <p:cNvSpPr txBox="1">
            <a:spLocks noChangeArrowheads="1"/>
          </p:cNvSpPr>
          <p:nvPr/>
        </p:nvSpPr>
        <p:spPr bwMode="auto">
          <a:xfrm>
            <a:off x="7995411" y="5814480"/>
            <a:ext cx="791449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Smart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Planters</a:t>
            </a:r>
          </a:p>
        </p:txBody>
      </p:sp>
      <p:pic>
        <p:nvPicPr>
          <p:cNvPr id="46" name="Picture 45" descr="Trimble-circle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224" y="3716745"/>
            <a:ext cx="1042270" cy="1086221"/>
          </a:xfrm>
          <a:prstGeom prst="rect">
            <a:avLst/>
          </a:prstGeom>
        </p:spPr>
      </p:pic>
      <p:sp>
        <p:nvSpPr>
          <p:cNvPr id="47" name="TextBox 22"/>
          <p:cNvSpPr txBox="1">
            <a:spLocks noChangeArrowheads="1"/>
          </p:cNvSpPr>
          <p:nvPr/>
        </p:nvSpPr>
        <p:spPr bwMode="auto">
          <a:xfrm>
            <a:off x="8062775" y="4058624"/>
            <a:ext cx="893136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Smart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Drainage</a:t>
            </a:r>
          </a:p>
        </p:txBody>
      </p:sp>
      <p:sp>
        <p:nvSpPr>
          <p:cNvPr id="49" name="TextBox 22"/>
          <p:cNvSpPr txBox="1">
            <a:spLocks noChangeArrowheads="1"/>
          </p:cNvSpPr>
          <p:nvPr/>
        </p:nvSpPr>
        <p:spPr bwMode="auto">
          <a:xfrm>
            <a:off x="4888862" y="4861124"/>
            <a:ext cx="906232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Smart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Harvesters</a:t>
            </a:r>
          </a:p>
        </p:txBody>
      </p:sp>
      <p:sp>
        <p:nvSpPr>
          <p:cNvPr id="50" name="TextBox 22"/>
          <p:cNvSpPr txBox="1">
            <a:spLocks noChangeArrowheads="1"/>
          </p:cNvSpPr>
          <p:nvPr/>
        </p:nvSpPr>
        <p:spPr bwMode="auto">
          <a:xfrm>
            <a:off x="6089230" y="3171355"/>
            <a:ext cx="889243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Precision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Irrigation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745848" y="5047072"/>
            <a:ext cx="2105247" cy="187322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6815471" y="5057706"/>
            <a:ext cx="1850064" cy="44036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8665535" y="5492990"/>
            <a:ext cx="467832" cy="508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088602" y="4208182"/>
            <a:ext cx="886174" cy="19493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881608" y="3673794"/>
            <a:ext cx="1516771" cy="35716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620210" y="4278186"/>
            <a:ext cx="468392" cy="13366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80753" y="3873640"/>
            <a:ext cx="1038061" cy="28785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-10633" y="3873640"/>
            <a:ext cx="19138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0" y="3487845"/>
            <a:ext cx="886174" cy="9746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86174" y="3487845"/>
            <a:ext cx="332640" cy="9746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 descr="Trimble-circle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93" y="2944734"/>
            <a:ext cx="1042270" cy="1086221"/>
          </a:xfrm>
          <a:prstGeom prst="rect">
            <a:avLst/>
          </a:prstGeom>
        </p:spPr>
      </p:pic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1098364" y="3272304"/>
            <a:ext cx="889243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Field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Sensors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4093298" y="3753482"/>
            <a:ext cx="1406450" cy="328735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093298" y="4082217"/>
            <a:ext cx="2885175" cy="562211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467403" y="3753482"/>
            <a:ext cx="2170774" cy="328735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6968857" y="4514597"/>
            <a:ext cx="159116" cy="12983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Line Callout 1 112"/>
          <p:cNvSpPr/>
          <p:nvPr/>
        </p:nvSpPr>
        <p:spPr>
          <a:xfrm>
            <a:off x="7420577" y="3673794"/>
            <a:ext cx="664448" cy="205247"/>
          </a:xfrm>
          <a:prstGeom prst="borderCallout1">
            <a:avLst>
              <a:gd name="adj1" fmla="val 92968"/>
              <a:gd name="adj2" fmla="val -1587"/>
              <a:gd name="adj3" fmla="val 213781"/>
              <a:gd name="adj4" fmla="val -44733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Water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4" name="Line Callout 1 113"/>
          <p:cNvSpPr/>
          <p:nvPr/>
        </p:nvSpPr>
        <p:spPr>
          <a:xfrm>
            <a:off x="8212579" y="4856113"/>
            <a:ext cx="664448" cy="205247"/>
          </a:xfrm>
          <a:prstGeom prst="borderCallout1">
            <a:avLst>
              <a:gd name="adj1" fmla="val 92968"/>
              <a:gd name="adj2" fmla="val -1587"/>
              <a:gd name="adj3" fmla="val 150137"/>
              <a:gd name="adj4" fmla="val -25073"/>
            </a:avLst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Soil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5" name="Line Callout 1 134"/>
          <p:cNvSpPr/>
          <p:nvPr/>
        </p:nvSpPr>
        <p:spPr>
          <a:xfrm>
            <a:off x="7091154" y="6183653"/>
            <a:ext cx="664448" cy="205247"/>
          </a:xfrm>
          <a:prstGeom prst="borderCallout1">
            <a:avLst>
              <a:gd name="adj1" fmla="val 11966"/>
              <a:gd name="adj2" fmla="val -1587"/>
              <a:gd name="adj3" fmla="val -46582"/>
              <a:gd name="adj4" fmla="val -28648"/>
            </a:avLst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VR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6" name="Line Callout 1 135"/>
          <p:cNvSpPr/>
          <p:nvPr/>
        </p:nvSpPr>
        <p:spPr>
          <a:xfrm>
            <a:off x="2077370" y="3900877"/>
            <a:ext cx="664448" cy="205247"/>
          </a:xfrm>
          <a:prstGeom prst="borderCallout1">
            <a:avLst>
              <a:gd name="adj1" fmla="val 92968"/>
              <a:gd name="adj2" fmla="val -1587"/>
              <a:gd name="adj3" fmla="val 150137"/>
              <a:gd name="adj4" fmla="val -25073"/>
            </a:avLst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</a:rPr>
              <a:t>eNDVI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7" name="Line Callout 1 136"/>
          <p:cNvSpPr/>
          <p:nvPr/>
        </p:nvSpPr>
        <p:spPr>
          <a:xfrm>
            <a:off x="309018" y="1481946"/>
            <a:ext cx="801308" cy="205247"/>
          </a:xfrm>
          <a:prstGeom prst="borderCallout1">
            <a:avLst>
              <a:gd name="adj1" fmla="val 98754"/>
              <a:gd name="adj2" fmla="val 2859"/>
              <a:gd name="adj3" fmla="val 98064"/>
              <a:gd name="adj4" fmla="val -25073"/>
            </a:avLst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Rainfall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9" name="Line Callout 1 138"/>
          <p:cNvSpPr/>
          <p:nvPr/>
        </p:nvSpPr>
        <p:spPr>
          <a:xfrm>
            <a:off x="323528" y="1700808"/>
            <a:ext cx="801308" cy="205247"/>
          </a:xfrm>
          <a:prstGeom prst="borderCallout1">
            <a:avLst>
              <a:gd name="adj1" fmla="val 98754"/>
              <a:gd name="adj2" fmla="val 2859"/>
              <a:gd name="adj3" fmla="val 98064"/>
              <a:gd name="adj4" fmla="val -25073"/>
            </a:avLst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Crop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0" name="Line Callout 1 139"/>
          <p:cNvSpPr/>
          <p:nvPr/>
        </p:nvSpPr>
        <p:spPr>
          <a:xfrm>
            <a:off x="323528" y="1988840"/>
            <a:ext cx="801308" cy="205247"/>
          </a:xfrm>
          <a:prstGeom prst="borderCallout1">
            <a:avLst>
              <a:gd name="adj1" fmla="val 98754"/>
              <a:gd name="adj2" fmla="val 2859"/>
              <a:gd name="adj3" fmla="val 98064"/>
              <a:gd name="adj4" fmla="val -25073"/>
            </a:avLst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Date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3966968" y="1506597"/>
            <a:ext cx="964010" cy="97319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Trimble-circle-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479" y="4140224"/>
            <a:ext cx="1042270" cy="1086221"/>
          </a:xfrm>
          <a:prstGeom prst="rect">
            <a:avLst/>
          </a:prstGeom>
        </p:spPr>
      </p:pic>
      <p:sp>
        <p:nvSpPr>
          <p:cNvPr id="63" name="TextBox 22"/>
          <p:cNvSpPr txBox="1">
            <a:spLocks noChangeArrowheads="1"/>
          </p:cNvSpPr>
          <p:nvPr/>
        </p:nvSpPr>
        <p:spPr bwMode="auto">
          <a:xfrm>
            <a:off x="5926228" y="4512518"/>
            <a:ext cx="889243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900" dirty="0" smtClean="0">
                <a:solidFill>
                  <a:srgbClr val="FFFFFF"/>
                </a:solidFill>
                <a:latin typeface="Calibri"/>
                <a:cs typeface="Calibri"/>
              </a:rPr>
              <a:t>Work Order Management</a:t>
            </a:r>
          </a:p>
        </p:txBody>
      </p:sp>
      <p:pic>
        <p:nvPicPr>
          <p:cNvPr id="68" name="Picture 67" descr="Trimble-circle-10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683" y="5633719"/>
            <a:ext cx="1042270" cy="1103808"/>
          </a:xfrm>
          <a:prstGeom prst="rect">
            <a:avLst/>
          </a:prstGeom>
        </p:spPr>
      </p:pic>
      <p:sp>
        <p:nvSpPr>
          <p:cNvPr id="70" name="TextBox 22"/>
          <p:cNvSpPr txBox="1">
            <a:spLocks noChangeArrowheads="1"/>
          </p:cNvSpPr>
          <p:nvPr/>
        </p:nvSpPr>
        <p:spPr bwMode="auto">
          <a:xfrm>
            <a:off x="2306985" y="5955069"/>
            <a:ext cx="906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Asset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</a:p>
        </p:txBody>
      </p:sp>
      <p:pic>
        <p:nvPicPr>
          <p:cNvPr id="72" name="Picture 71" descr="Trimble-circle-07.png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7699"/>
            <a:ext cx="1042270" cy="1059237"/>
          </a:xfrm>
          <a:prstGeom prst="rect">
            <a:avLst/>
          </a:prstGeom>
        </p:spPr>
      </p:pic>
      <p:sp>
        <p:nvSpPr>
          <p:cNvPr id="73" name="TextBox 22"/>
          <p:cNvSpPr txBox="1">
            <a:spLocks noChangeArrowheads="1"/>
          </p:cNvSpPr>
          <p:nvPr/>
        </p:nvSpPr>
        <p:spPr bwMode="auto">
          <a:xfrm>
            <a:off x="67377" y="5183371"/>
            <a:ext cx="893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Enterprise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ERP</a:t>
            </a:r>
          </a:p>
        </p:txBody>
      </p:sp>
      <p:pic>
        <p:nvPicPr>
          <p:cNvPr id="2" name="Picture 1" descr="Connected Farm horizontal color_300dpi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973" y="395174"/>
            <a:ext cx="2862532" cy="39868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8334375" cy="762000"/>
          </a:xfrm>
        </p:spPr>
        <p:txBody>
          <a:bodyPr/>
          <a:lstStyle/>
          <a:p>
            <a:pPr algn="l"/>
            <a:r>
              <a:rPr lang="it-IT" sz="24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/>
            </a:r>
            <a:br>
              <a:rPr lang="it-IT" sz="2400" b="1" dirty="0" smtClean="0">
                <a:solidFill>
                  <a:srgbClr val="BD2B0B"/>
                </a:solidFill>
                <a:latin typeface="Century Gothic"/>
                <a:cs typeface="Century Gothic"/>
              </a:rPr>
            </a:br>
            <a:r>
              <a:rPr lang="it-IT" sz="24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Farm 4.0 </a:t>
            </a:r>
            <a:endParaRPr lang="it-IT" sz="2400" b="1" dirty="0">
              <a:solidFill>
                <a:srgbClr val="BD2B0B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318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35" grpId="0" animBg="1"/>
      <p:bldP spid="136" grpId="0" animBg="1"/>
      <p:bldP spid="137" grpId="0" animBg="1"/>
      <p:bldP spid="139" grpId="0" animBg="1"/>
      <p:bldP spid="140" grpId="0" animBg="1"/>
      <p:bldP spid="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34375" cy="762000"/>
          </a:xfrm>
        </p:spPr>
        <p:txBody>
          <a:bodyPr/>
          <a:lstStyle/>
          <a:p>
            <a:r>
              <a:rPr lang="it-IT" sz="24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Urban </a:t>
            </a:r>
            <a:r>
              <a:rPr lang="it-IT" sz="24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agriculture</a:t>
            </a:r>
            <a:r>
              <a:rPr lang="it-IT" sz="24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</a:t>
            </a:r>
            <a:endParaRPr lang="it-IT" sz="2400" b="1" dirty="0">
              <a:solidFill>
                <a:srgbClr val="BD2B0B"/>
              </a:solidFill>
              <a:latin typeface="Century Gothic"/>
              <a:cs typeface="Century Gothic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836712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In the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context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of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urban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agriculture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the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paradigm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different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because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there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no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need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to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manage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the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variability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within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fields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 algn="just"/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  <a:p>
            <a:pPr algn="just"/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Therefore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among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 the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main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items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of the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precision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farming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sensors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and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actuation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systems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are the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ones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to be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implemented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in the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urban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farms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 algn="just"/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  <a:p>
            <a:pPr algn="just"/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Optical, lidar,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ultrasonic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sensors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and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cameras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have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to be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introduced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in the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urban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farms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to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manage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the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nutrient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supply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and the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plant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protection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with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respect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to the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crop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needs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at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each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growth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stage to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optimize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the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nutrition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and the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crop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healthyness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(of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course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in </a:t>
            </a:r>
            <a:r>
              <a:rPr lang="it-I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addition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to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all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sensors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and </a:t>
            </a:r>
            <a:r>
              <a:rPr lang="it-I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actuation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systems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controlling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the </a:t>
            </a:r>
            <a:r>
              <a:rPr lang="it-I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environmental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conditions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, the light,  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the 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water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supply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). </a:t>
            </a:r>
          </a:p>
          <a:p>
            <a:pPr algn="just"/>
            <a:endParaRPr lang="it-IT" sz="2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  <a:p>
            <a:pPr algn="just"/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The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aim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is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to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have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a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dynamic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management of the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crops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at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the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different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growth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stages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to correlate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all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inputs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to the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achievable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outputs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,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maximizing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the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economic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and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environmental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sustainability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.  </a:t>
            </a:r>
          </a:p>
          <a:p>
            <a:pPr algn="just"/>
            <a:endParaRPr lang="it-IT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523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Valda Rondelli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DISTAL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 err="1"/>
              <a:t>v</a:t>
            </a:r>
            <a:r>
              <a:rPr lang="it-IT" dirty="0" err="1" smtClean="0"/>
              <a:t>alda.rondelli@unibo.it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941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23690"/>
            <a:ext cx="5760640" cy="490140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31032" y="2606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BD2B0B"/>
                </a:solidFill>
                <a:latin typeface="Century Gothic"/>
                <a:cs typeface="Century Gothic"/>
              </a:rPr>
              <a:t>Source: FAO, </a:t>
            </a:r>
            <a:r>
              <a:rPr lang="it-IT" sz="2400" b="1" dirty="0" err="1">
                <a:solidFill>
                  <a:srgbClr val="BD2B0B"/>
                </a:solidFill>
                <a:latin typeface="Century Gothic"/>
                <a:cs typeface="Century Gothic"/>
              </a:rPr>
              <a:t>https</a:t>
            </a:r>
            <a:r>
              <a:rPr lang="it-IT" sz="2400" b="1" dirty="0">
                <a:solidFill>
                  <a:srgbClr val="BD2B0B"/>
                </a:solidFill>
                <a:latin typeface="Century Gothic"/>
                <a:cs typeface="Century Gothic"/>
              </a:rPr>
              <a:t>://</a:t>
            </a:r>
            <a:r>
              <a:rPr lang="it-IT" sz="2400" b="1" dirty="0" err="1">
                <a:solidFill>
                  <a:srgbClr val="BD2B0B"/>
                </a:solidFill>
                <a:latin typeface="Century Gothic"/>
                <a:cs typeface="Century Gothic"/>
              </a:rPr>
              <a:t>www.gsb.stanford.edu</a:t>
            </a:r>
            <a:r>
              <a:rPr lang="it-IT" sz="2400" b="1" dirty="0">
                <a:solidFill>
                  <a:srgbClr val="BD2B0B"/>
                </a:solidFill>
                <a:latin typeface="Century Gothic"/>
                <a:cs typeface="Century Gothic"/>
              </a:rPr>
              <a:t>/</a:t>
            </a:r>
            <a:r>
              <a:rPr lang="it-IT" sz="2400" b="1" dirty="0" err="1">
                <a:solidFill>
                  <a:srgbClr val="BD2B0B"/>
                </a:solidFill>
                <a:latin typeface="Century Gothic"/>
                <a:cs typeface="Century Gothic"/>
              </a:rPr>
              <a:t>insights</a:t>
            </a:r>
            <a:r>
              <a:rPr lang="it-IT" sz="2400" b="1" dirty="0">
                <a:solidFill>
                  <a:srgbClr val="BD2B0B"/>
                </a:solidFill>
                <a:latin typeface="Century Gothic"/>
                <a:cs typeface="Century Gothic"/>
              </a:rPr>
              <a:t>/future-</a:t>
            </a:r>
            <a:r>
              <a:rPr lang="it-IT" sz="2400" b="1" dirty="0" err="1">
                <a:solidFill>
                  <a:srgbClr val="BD2B0B"/>
                </a:solidFill>
                <a:latin typeface="Century Gothic"/>
                <a:cs typeface="Century Gothic"/>
              </a:rPr>
              <a:t>food</a:t>
            </a:r>
            <a:endParaRPr lang="it-IT" sz="2400" b="1" dirty="0">
              <a:solidFill>
                <a:srgbClr val="BD2B0B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234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>
                <a:latin typeface="Century Gothic"/>
                <a:cs typeface="Century Gothic"/>
              </a:rPr>
              <a:t>Source: FAO, </a:t>
            </a:r>
            <a:r>
              <a:rPr lang="it-IT" dirty="0" err="1">
                <a:latin typeface="Century Gothic"/>
                <a:cs typeface="Century Gothic"/>
              </a:rPr>
              <a:t>https</a:t>
            </a:r>
            <a:r>
              <a:rPr lang="it-IT" dirty="0">
                <a:latin typeface="Century Gothic"/>
                <a:cs typeface="Century Gothic"/>
              </a:rPr>
              <a:t>://</a:t>
            </a:r>
            <a:r>
              <a:rPr lang="it-IT" dirty="0" err="1">
                <a:latin typeface="Century Gothic"/>
                <a:cs typeface="Century Gothic"/>
              </a:rPr>
              <a:t>www.gsb.stanford.edu</a:t>
            </a:r>
            <a:r>
              <a:rPr lang="it-IT" dirty="0">
                <a:latin typeface="Century Gothic"/>
                <a:cs typeface="Century Gothic"/>
              </a:rPr>
              <a:t>/</a:t>
            </a:r>
            <a:r>
              <a:rPr lang="it-IT" dirty="0" err="1">
                <a:latin typeface="Century Gothic"/>
                <a:cs typeface="Century Gothic"/>
              </a:rPr>
              <a:t>insights</a:t>
            </a:r>
            <a:r>
              <a:rPr lang="it-IT" dirty="0">
                <a:latin typeface="Century Gothic"/>
                <a:cs typeface="Century Gothic"/>
              </a:rPr>
              <a:t>/future-</a:t>
            </a:r>
            <a:r>
              <a:rPr lang="it-IT" dirty="0" err="1">
                <a:latin typeface="Century Gothic"/>
                <a:cs typeface="Century Gothic"/>
              </a:rPr>
              <a:t>food</a:t>
            </a:r>
            <a:endParaRPr lang="it-IT" dirty="0">
              <a:latin typeface="Century Gothic"/>
              <a:cs typeface="Century Gothic"/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70900" cy="24511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71600" y="429309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Power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/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energy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	</a:t>
            </a:r>
            <a:r>
              <a:rPr lang="it-IT" sz="2000" b="1" dirty="0">
                <a:solidFill>
                  <a:srgbClr val="BD2B0B"/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                water	</a:t>
            </a:r>
            <a:r>
              <a:rPr lang="it-IT" sz="2000" b="1" dirty="0">
                <a:solidFill>
                  <a:srgbClr val="BD2B0B"/>
                </a:solidFill>
                <a:latin typeface="Century Gothic"/>
                <a:cs typeface="Century Gothic"/>
              </a:rPr>
              <a:t> </a:t>
            </a:r>
            <a:r>
              <a:rPr lang="it-IT" sz="20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                 </a:t>
            </a:r>
            <a:r>
              <a:rPr lang="it-IT" sz="20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Food</a:t>
            </a:r>
            <a:endParaRPr lang="it-IT" sz="2000" b="1" dirty="0">
              <a:solidFill>
                <a:srgbClr val="BD2B0B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161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 smtClean="0"/>
              <a:t>Urban agricolture and Smart </a:t>
            </a:r>
            <a:r>
              <a:rPr lang="it-IT" dirty="0" err="1" smtClean="0"/>
              <a:t>cities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 smtClean="0"/>
              <a:t>To positively affect the increase of food demand: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 marL="285750" indent="-285750">
              <a:buFont typeface="Courier New"/>
              <a:buChar char="o"/>
            </a:pPr>
            <a:r>
              <a:rPr lang="en-GB" sz="2000" dirty="0" smtClean="0"/>
              <a:t>by transforming dismissed area into urban farms</a:t>
            </a:r>
          </a:p>
          <a:p>
            <a:pPr marL="285750" indent="-285750">
              <a:buFont typeface="Courier New"/>
              <a:buChar char="o"/>
            </a:pPr>
            <a:endParaRPr lang="en-GB" sz="2000" dirty="0" smtClean="0"/>
          </a:p>
          <a:p>
            <a:pPr marL="285750" indent="-285750">
              <a:buFont typeface="Courier New"/>
              <a:buChar char="o"/>
            </a:pPr>
            <a:r>
              <a:rPr lang="en-GB" sz="2000" dirty="0" smtClean="0"/>
              <a:t>by producing crops with water and nutrients and then re-using the water mixture to save money and the environment </a:t>
            </a:r>
          </a:p>
          <a:p>
            <a:pPr marL="285750" indent="-285750">
              <a:buFont typeface="Courier New"/>
              <a:buChar char="o"/>
            </a:pPr>
            <a:endParaRPr lang="en-GB" sz="2000" dirty="0" smtClean="0"/>
          </a:p>
          <a:p>
            <a:pPr marL="285750" indent="-285750">
              <a:buFont typeface="Courier New"/>
              <a:buChar char="o"/>
            </a:pPr>
            <a:r>
              <a:rPr lang="en-GB" sz="2000" dirty="0"/>
              <a:t>b</a:t>
            </a:r>
            <a:r>
              <a:rPr lang="en-GB" sz="2000" dirty="0" smtClean="0"/>
              <a:t>y avoiding to transport crops (0 Km crops)</a:t>
            </a:r>
          </a:p>
          <a:p>
            <a:pPr marL="285750" indent="-285750">
              <a:buFont typeface="Courier New"/>
              <a:buChar char="o"/>
            </a:pPr>
            <a:endParaRPr lang="en-GB" sz="2000" dirty="0"/>
          </a:p>
          <a:p>
            <a:r>
              <a:rPr lang="en-GB" sz="2000" dirty="0" smtClean="0"/>
              <a:t>To obtain all these goals farm innovation is necessary</a:t>
            </a:r>
          </a:p>
          <a:p>
            <a:pPr marL="285750" indent="-285750">
              <a:buFont typeface="Courier New"/>
              <a:buChar char="o"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642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196752"/>
            <a:ext cx="828092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Precision farming is </a:t>
            </a:r>
            <a:r>
              <a:rPr lang="en-US" dirty="0">
                <a:solidFill>
                  <a:srgbClr val="7F7F7F"/>
                </a:solidFill>
                <a:latin typeface="Century Gothic"/>
                <a:cs typeface="Century Gothic"/>
              </a:rPr>
              <a:t>a farming management concept based on observing, measuring and responding to inter and intra-field </a:t>
            </a:r>
            <a:r>
              <a:rPr lang="en-US" b="1" dirty="0">
                <a:solidFill>
                  <a:srgbClr val="BD2B0B"/>
                </a:solidFill>
                <a:latin typeface="Century Gothic"/>
                <a:cs typeface="Century Gothic"/>
              </a:rPr>
              <a:t>variability</a:t>
            </a:r>
            <a:r>
              <a:rPr lang="en-US" dirty="0">
                <a:solidFill>
                  <a:srgbClr val="BD2B0B"/>
                </a:solidFill>
                <a:latin typeface="Century Gothic"/>
                <a:cs typeface="Century Gothic"/>
              </a:rPr>
              <a:t> </a:t>
            </a:r>
            <a:r>
              <a:rPr lang="en-US" dirty="0">
                <a:solidFill>
                  <a:srgbClr val="7F7F7F"/>
                </a:solidFill>
                <a:latin typeface="Century Gothic"/>
                <a:cs typeface="Century Gothic"/>
              </a:rPr>
              <a:t>in crops. </a:t>
            </a:r>
            <a:endParaRPr lang="en-US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r>
              <a:rPr lang="en-US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Therefore precision agriculture attempts to manage variability within fields and crops</a:t>
            </a:r>
          </a:p>
          <a:p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High cost of inputs including seeds, fertilizers, pesticides and fuel;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Environmental concerns about fertilizers and pesticides near sensitive areas, runoff and de-nitrification;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Technology has become available and economically feasible</a:t>
            </a:r>
          </a:p>
          <a:p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As the seasons have a cycle, so does precision farming: data is collected from various sources, analyzed and used for decision making. </a:t>
            </a:r>
          </a:p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It is a systematic approach involving multiple technologies and multiple disciplines to make more informed decisions that can lead to greater profitability.</a:t>
            </a:r>
          </a:p>
          <a:p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3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P</a:t>
            </a:r>
            <a:r>
              <a:rPr lang="it-IT" dirty="0" smtClean="0"/>
              <a:t>recision </a:t>
            </a:r>
            <a:r>
              <a:rPr lang="it-IT" dirty="0" err="1" smtClean="0"/>
              <a:t>farming</a:t>
            </a:r>
            <a:r>
              <a:rPr lang="it-IT" dirty="0" smtClean="0"/>
              <a:t>/</a:t>
            </a:r>
            <a:r>
              <a:rPr lang="it-IT" dirty="0" err="1" smtClean="0"/>
              <a:t>agriculture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944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/>
          <p:nvPr/>
        </p:nvSpPr>
        <p:spPr>
          <a:xfrm>
            <a:off x="683568" y="1412776"/>
            <a:ext cx="758313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7F7F7F"/>
                </a:solidFill>
                <a:latin typeface="Century Gothic"/>
                <a:cs typeface="Century Gothic"/>
              </a:rPr>
              <a:t>Innovation to simplify </a:t>
            </a:r>
            <a:r>
              <a:rPr lang="en-US" sz="2000" b="1" i="1" dirty="0">
                <a:solidFill>
                  <a:srgbClr val="7F7F7F"/>
                </a:solidFill>
                <a:latin typeface="Century Gothic"/>
                <a:cs typeface="Century Gothic"/>
              </a:rPr>
              <a:t>operations </a:t>
            </a:r>
            <a:r>
              <a:rPr lang="en-US" sz="2000" b="1" i="1" dirty="0" smtClean="0">
                <a:solidFill>
                  <a:srgbClr val="7F7F7F"/>
                </a:solidFill>
                <a:latin typeface="Century Gothic"/>
                <a:cs typeface="Century Gothic"/>
              </a:rPr>
              <a:t>and to </a:t>
            </a:r>
            <a:r>
              <a:rPr lang="en-US" sz="2000" b="1" i="1" dirty="0">
                <a:solidFill>
                  <a:srgbClr val="7F7F7F"/>
                </a:solidFill>
                <a:latin typeface="Century Gothic"/>
                <a:cs typeface="Century Gothic"/>
              </a:rPr>
              <a:t>increase the profitability of </a:t>
            </a:r>
            <a:r>
              <a:rPr lang="en-US" sz="2000" b="1" i="1" dirty="0" smtClean="0">
                <a:solidFill>
                  <a:srgbClr val="7F7F7F"/>
                </a:solidFill>
                <a:latin typeface="Century Gothic"/>
                <a:cs typeface="Century Gothic"/>
              </a:rPr>
              <a:t>farms</a:t>
            </a:r>
            <a:endParaRPr lang="en-US" sz="2000" b="1" i="1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3568" y="2348880"/>
            <a:ext cx="7704856" cy="421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7F7F"/>
                </a:solidFill>
                <a:latin typeface="Century Gothic"/>
                <a:cs typeface="Century Gothic"/>
              </a:rPr>
              <a:t>The farmer today needs to</a:t>
            </a:r>
            <a:r>
              <a:rPr lang="en-US" dirty="0">
                <a:solidFill>
                  <a:srgbClr val="7F7F7F"/>
                </a:solidFill>
                <a:latin typeface="Century Gothic"/>
                <a:cs typeface="Century Gothic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Century Gothic"/>
                <a:cs typeface="Century Gothic"/>
              </a:rPr>
              <a:t>Optimize yields </a:t>
            </a:r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and control inputs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Yields 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tracibility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Century Gothic"/>
                <a:cs typeface="Century Gothic"/>
              </a:rPr>
              <a:t>Complete tasks quickly </a:t>
            </a:r>
            <a:endParaRPr lang="en-US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Record </a:t>
            </a:r>
            <a:r>
              <a:rPr lang="en-US" dirty="0">
                <a:solidFill>
                  <a:srgbClr val="7F7F7F"/>
                </a:solidFill>
                <a:latin typeface="Century Gothic"/>
                <a:cs typeface="Century Gothic"/>
              </a:rPr>
              <a:t>and report all tasks carried out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Century Gothic"/>
                <a:cs typeface="Century Gothic"/>
              </a:rPr>
              <a:t>Reduce labor </a:t>
            </a:r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costs</a:t>
            </a:r>
          </a:p>
          <a:p>
            <a:r>
              <a:rPr lang="en-US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How </a:t>
            </a:r>
            <a:r>
              <a:rPr lang="en-US" b="1" dirty="0">
                <a:solidFill>
                  <a:srgbClr val="7F7F7F"/>
                </a:solidFill>
                <a:latin typeface="Century Gothic"/>
                <a:cs typeface="Century Gothic"/>
              </a:rPr>
              <a:t>will they </a:t>
            </a:r>
            <a:r>
              <a:rPr lang="en-US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reach these goals?</a:t>
            </a:r>
            <a:endParaRPr lang="en-US" b="1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lvl="1"/>
            <a:r>
              <a:rPr lang="en-US" dirty="0">
                <a:solidFill>
                  <a:srgbClr val="7F7F7F"/>
                </a:solidFill>
                <a:latin typeface="Century Gothic"/>
                <a:cs typeface="Century Gothic"/>
              </a:rPr>
              <a:t>Connecting the activities of the entire crop cycle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entury Gothic"/>
                <a:cs typeface="Century Gothic"/>
              </a:rPr>
              <a:t>Reducing environmental impacts through sustainable agricultural practices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entury Gothic"/>
                <a:cs typeface="Century Gothic"/>
              </a:rPr>
              <a:t>Utilizing data to create informed decisions day-by-day minute-by-minute</a:t>
            </a:r>
          </a:p>
          <a:p>
            <a:r>
              <a:rPr lang="en-US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Increasing </a:t>
            </a:r>
            <a:r>
              <a:rPr lang="en-US" b="1" dirty="0">
                <a:solidFill>
                  <a:srgbClr val="7F7F7F"/>
                </a:solidFill>
                <a:latin typeface="Century Gothic"/>
                <a:cs typeface="Century Gothic"/>
              </a:rPr>
              <a:t>the </a:t>
            </a:r>
            <a:r>
              <a:rPr lang="en-US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profitability</a:t>
            </a:r>
            <a:endParaRPr lang="en-US" b="1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lvl="1"/>
            <a:r>
              <a:rPr lang="en-US" dirty="0">
                <a:solidFill>
                  <a:srgbClr val="7F7F7F"/>
                </a:solidFill>
                <a:latin typeface="Century Gothic"/>
                <a:cs typeface="Century Gothic"/>
              </a:rPr>
              <a:t>Improving the </a:t>
            </a:r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use of </a:t>
            </a:r>
            <a:r>
              <a:rPr lang="en-US" dirty="0">
                <a:solidFill>
                  <a:srgbClr val="7F7F7F"/>
                </a:solidFill>
                <a:latin typeface="Century Gothic"/>
                <a:cs typeface="Century Gothic"/>
              </a:rPr>
              <a:t>all inputs and assets</a:t>
            </a:r>
          </a:p>
          <a:p>
            <a:endParaRPr lang="en-US" sz="16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5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P</a:t>
            </a:r>
            <a:r>
              <a:rPr lang="it-IT" dirty="0" smtClean="0"/>
              <a:t>recision </a:t>
            </a:r>
            <a:r>
              <a:rPr lang="it-IT" dirty="0" err="1" smtClean="0"/>
              <a:t>agriculture</a:t>
            </a:r>
            <a:r>
              <a:rPr lang="it-IT" dirty="0" smtClean="0"/>
              <a:t> by </a:t>
            </a:r>
            <a:r>
              <a:rPr lang="it-IT" dirty="0" err="1" smtClean="0"/>
              <a:t>adopting</a:t>
            </a:r>
            <a:r>
              <a:rPr lang="it-IT" dirty="0" smtClean="0"/>
              <a:t> </a:t>
            </a:r>
            <a:r>
              <a:rPr lang="it-IT" dirty="0" err="1" smtClean="0"/>
              <a:t>innovation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398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 smtClean="0"/>
              <a:t>Precision </a:t>
            </a:r>
            <a:r>
              <a:rPr lang="it-IT" dirty="0" err="1" smtClean="0"/>
              <a:t>farming</a:t>
            </a:r>
            <a:r>
              <a:rPr lang="it-IT" dirty="0"/>
              <a:t> </a:t>
            </a:r>
            <a:r>
              <a:rPr lang="it-IT" dirty="0" smtClean="0"/>
              <a:t>= </a:t>
            </a:r>
            <a:r>
              <a:rPr lang="it-IT" dirty="0" err="1" smtClean="0"/>
              <a:t>managing</a:t>
            </a:r>
            <a:r>
              <a:rPr lang="it-IT" dirty="0" smtClean="0"/>
              <a:t> </a:t>
            </a:r>
            <a:r>
              <a:rPr lang="it-IT" dirty="0" err="1" smtClean="0"/>
              <a:t>variability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8424862" cy="460841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Prescription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farming</a:t>
            </a: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Spatially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agriculture</a:t>
            </a: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Site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specific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management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GPS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farming</a:t>
            </a: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Farming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by satellite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rate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</a:t>
            </a: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Without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having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locating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equipment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items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a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field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difficult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in-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field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variability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positioning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needed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accurately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locate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field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make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precision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agriculture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work.</a:t>
            </a:r>
          </a:p>
          <a:p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ISOBUS connection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between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tractor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equipment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then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advisable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together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with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equipment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designed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rate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according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areas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need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6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34375" cy="762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Global Positioning System </a:t>
            </a:r>
            <a:endParaRPr lang="en-US" sz="2400" b="1" dirty="0">
              <a:solidFill>
                <a:srgbClr val="BD2B0B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8918934" cy="434975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7F7F7F"/>
                </a:solidFill>
                <a:latin typeface="Century Gothic"/>
                <a:cs typeface="Century Gothic"/>
              </a:rPr>
              <a:t>The advent of GPS allowed for low-cost, reliable positioning of equipment in field. Data from other sensors could be tied to a specific point in the area with precision</a:t>
            </a:r>
            <a:r>
              <a:rPr lang="en-GB" sz="1800" dirty="0" smtClean="0">
                <a:solidFill>
                  <a:srgbClr val="7F7F7F"/>
                </a:solidFill>
                <a:latin typeface="Century Gothic"/>
                <a:cs typeface="Century Gothic"/>
              </a:rPr>
              <a:t>.</a:t>
            </a:r>
            <a:endParaRPr lang="en-US" sz="1800" b="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Satellites used as reference to calculate position</a:t>
            </a:r>
          </a:p>
          <a:p>
            <a:r>
              <a:rPr lang="en-US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GPS receiver times radio signal from satellites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T</a:t>
            </a:r>
            <a:r>
              <a:rPr lang="en-US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ime delay is the approach to measure distance to satellite</a:t>
            </a:r>
          </a:p>
          <a:p>
            <a:r>
              <a:rPr lang="en-US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Requires 4 satellites for 3D position</a:t>
            </a:r>
          </a:p>
          <a:p>
            <a:pPr lvl="1"/>
            <a:r>
              <a:rPr lang="en-US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Latitude, Longitude, and Altitude (plus time of flight)</a:t>
            </a:r>
          </a:p>
          <a:p>
            <a:pPr lvl="1"/>
            <a:endParaRPr lang="en-US" sz="1800" b="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102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01008"/>
            <a:ext cx="5760640" cy="26642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6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34375" cy="762000"/>
          </a:xfrm>
        </p:spPr>
        <p:txBody>
          <a:bodyPr/>
          <a:lstStyle/>
          <a:p>
            <a:r>
              <a:rPr lang="it-IT" sz="24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Precision </a:t>
            </a:r>
            <a:r>
              <a:rPr lang="it-IT" sz="24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agriculture</a:t>
            </a:r>
            <a:r>
              <a:rPr lang="it-IT" sz="2400" b="1" dirty="0" smtClean="0">
                <a:solidFill>
                  <a:srgbClr val="BD2B0B"/>
                </a:solidFill>
                <a:latin typeface="Century Gothic"/>
                <a:cs typeface="Century Gothic"/>
              </a:rPr>
              <a:t>                Remote </a:t>
            </a:r>
            <a:r>
              <a:rPr lang="it-IT" sz="2400" b="1" dirty="0" err="1" smtClean="0">
                <a:solidFill>
                  <a:srgbClr val="BD2B0B"/>
                </a:solidFill>
                <a:latin typeface="Century Gothic"/>
                <a:cs typeface="Century Gothic"/>
              </a:rPr>
              <a:t>sensing</a:t>
            </a:r>
            <a:endParaRPr lang="it-IT" sz="2400" b="1" dirty="0">
              <a:solidFill>
                <a:srgbClr val="BD2B0B"/>
              </a:solidFill>
              <a:latin typeface="Century Gothic"/>
              <a:cs typeface="Century Gothic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484784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Remote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sensing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refers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to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any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non-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contact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method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of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getting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information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about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a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particular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aspect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of a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field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/area: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plant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health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soil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quality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topography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weed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pressure etc.</a:t>
            </a:r>
            <a:r>
              <a:rPr lang="it-IT" dirty="0" smtClean="0"/>
              <a:t> </a:t>
            </a:r>
          </a:p>
          <a:p>
            <a:pPr algn="just"/>
            <a:endParaRPr lang="it-IT" dirty="0"/>
          </a:p>
          <a:p>
            <a:pPr algn="just"/>
            <a:r>
              <a:rPr lang="it-IT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Remote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: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operating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from a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distance</a:t>
            </a:r>
            <a:endParaRPr lang="it-IT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algn="just"/>
            <a:r>
              <a:rPr lang="it-IT" b="1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Sensing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: 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detecting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physical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phenomena</a:t>
            </a:r>
            <a:endParaRPr lang="it-IT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algn="just"/>
            <a:endParaRPr lang="it-IT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algn="just"/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Remote: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as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far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away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as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a satellite or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as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close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as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a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sensor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attached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to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equipment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/operator in the area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that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looks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at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individual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plants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.</a:t>
            </a:r>
          </a:p>
          <a:p>
            <a:pPr algn="just"/>
            <a:endParaRPr lang="it-IT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algn="just"/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The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adoption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of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optical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sensors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is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the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most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promising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strategy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for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monitoring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plant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health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and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nutritional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status to guide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nutrition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and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protection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 of </a:t>
            </a:r>
            <a:r>
              <a:rPr lang="it-IT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vegetables</a:t>
            </a:r>
            <a:r>
              <a:rPr lang="it-IT" dirty="0" smtClean="0">
                <a:solidFill>
                  <a:srgbClr val="7F7F7F"/>
                </a:solidFill>
                <a:latin typeface="Century Gothic"/>
                <a:cs typeface="Century Gothic"/>
              </a:rPr>
              <a:t>.</a:t>
            </a:r>
          </a:p>
          <a:p>
            <a:pPr algn="just"/>
            <a:endParaRPr lang="it-IT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algn="just"/>
            <a:endParaRPr lang="it-IT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2" name="Freccia destra 1"/>
          <p:cNvSpPr/>
          <p:nvPr/>
        </p:nvSpPr>
        <p:spPr>
          <a:xfrm>
            <a:off x="4427984" y="548680"/>
            <a:ext cx="978408" cy="216024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25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7FD09BCAF6447959A49003AA4380D" ma:contentTypeVersion="11" ma:contentTypeDescription="Create a new document." ma:contentTypeScope="" ma:versionID="883aef01466aad2668124af7fcd66a24">
  <xsd:schema xmlns:xsd="http://www.w3.org/2001/XMLSchema" xmlns:xs="http://www.w3.org/2001/XMLSchema" xmlns:p="http://schemas.microsoft.com/office/2006/metadata/properties" xmlns:ns3="76e18221-65ce-44dd-b748-e4115a2a1622" xmlns:ns4="b063890b-b85c-4aec-aa7b-591ee9435e1d" targetNamespace="http://schemas.microsoft.com/office/2006/metadata/properties" ma:root="true" ma:fieldsID="faa0833b54cd836dd019add4b91e9071" ns3:_="" ns4:_="">
    <xsd:import namespace="76e18221-65ce-44dd-b748-e4115a2a1622"/>
    <xsd:import namespace="b063890b-b85c-4aec-aa7b-591ee9435e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18221-65ce-44dd-b748-e4115a2a1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3890b-b85c-4aec-aa7b-591ee9435e1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324476-2458-4480-81CA-CAF98B630A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e18221-65ce-44dd-b748-e4115a2a1622"/>
    <ds:schemaRef ds:uri="b063890b-b85c-4aec-aa7b-591ee9435e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66CDBC-A90F-4212-BE80-BAEE23B349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F189DC-5688-43CA-BA2D-45CD8C9A911C}">
  <ds:schemaRefs>
    <ds:schemaRef ds:uri="76e18221-65ce-44dd-b748-e4115a2a1622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063890b-b85c-4aec-aa7b-591ee9435e1d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892</Words>
  <Application>Microsoft Macintosh PowerPoint</Application>
  <PresentationFormat>Presentazione su schermo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COPERTINA</vt:lpstr>
      <vt:lpstr>DIAPOSITIVE</vt:lpstr>
      <vt:lpstr>CHIUSURA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Global Positioning System </vt:lpstr>
      <vt:lpstr>Precision agriculture                Remote sensing</vt:lpstr>
      <vt:lpstr>Presentazione di PowerPoint</vt:lpstr>
      <vt:lpstr>Aerial imagery by using a drone mounted with a digital camera </vt:lpstr>
      <vt:lpstr>Optical tools from ground level </vt:lpstr>
      <vt:lpstr> Farm 4.0 </vt:lpstr>
      <vt:lpstr>Urban agriculture </vt:lpstr>
      <vt:lpstr>Presentazione di PowerPoint</vt:lpstr>
    </vt:vector>
  </TitlesOfParts>
  <Manager/>
  <Company>Università di Bologna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UTENTE</dc:creator>
  <cp:keywords/>
  <dc:description/>
  <cp:lastModifiedBy>--- ----</cp:lastModifiedBy>
  <cp:revision>95</cp:revision>
  <dcterms:created xsi:type="dcterms:W3CDTF">2017-11-13T10:11:35Z</dcterms:created>
  <dcterms:modified xsi:type="dcterms:W3CDTF">2019-12-11T15:10:00Z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0x0101007C47FD09BCAF6447959A49003AA4380D</vt:lpwstr>
  </property>
</Properties>
</file>